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5" r:id="rId7"/>
    <p:sldId id="266" r:id="rId8"/>
    <p:sldId id="260" r:id="rId9"/>
    <p:sldId id="258" r:id="rId10"/>
    <p:sldId id="259" r:id="rId11"/>
    <p:sldId id="263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4EBBD-B61A-481D-A745-234BB8A84E51}" v="20" dt="2024-04-03T15:03:52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8092-5DCD-4612-9851-BD9FC132E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7B80E-1716-4867-AFBC-234C4F76E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7EE28-A91C-48C7-8291-F011FDBE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43ADA-87D1-4962-8959-414F51D4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A9232-CDD6-4B7E-82F9-6DD05AEF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448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1377-7AE0-4CC8-A941-5A7A91DD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CD381-5EA8-4587-9B5C-D6FF2E0C9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D0AF0-E04D-4F82-860F-9B739642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C9B95-11AE-4D55-B804-122F6D1E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FBB69-102B-43DB-8DCD-DC36A42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316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06F90-4169-44B8-A5F3-1F2E2BCA2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10DC1-28DD-4CCF-ACD9-15545260D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6229E-D500-4FAB-B85F-60D86220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7CDD-4FF6-4C98-8C46-0B05F15A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8900-147A-40F8-8314-671C4496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475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BF86-8844-4A01-8545-7D95C36E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8E570-188F-41F8-B17F-4377BA4FF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949E7-C83E-4E41-B243-7A6F5E04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5B54B-3A6C-458B-B001-566E09A1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C37A8-99FB-4ED7-92A2-9C388A0A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436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6E03-6C86-4739-9039-341F4DC4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A83DF-0BFF-4151-9CD7-4408C2576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572B8-AA94-4A9A-B507-03021A66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D5307-A01A-40C2-8354-E7B84855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999DA-84A5-48A1-B7BE-BB3A871D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576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F4B6-70FB-45C3-8B49-8F3EA395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571B-AF84-454A-B832-C306761CE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775EB-0DCB-4E47-945E-BB687E4AA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88EE-7B94-414F-B538-A6F50063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F4F7C-6EAC-4297-BA00-2987CFEE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8B7F6-2A07-4F3C-AEA4-B03771FE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74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320C-B33E-4877-A7E5-4A371696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A92F-D30C-4CFB-8450-CEECCC243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2203D-F87A-4567-954C-371E7F478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79FDC-7172-48E3-867B-4990F06A0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ED180-A199-4118-92B7-CDB339835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08A660-8838-42F2-84B7-B52B3A6B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C9979-4F9D-4045-8261-545576FF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E46C5-1047-4E47-9B8A-0983B178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516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01D9-FC08-40D6-83D8-8926860F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A70C69-5CA8-43A2-A2D3-32DF1AEC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54818-B7B2-4A65-9225-285EB68E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D5AA0-5ED1-4F3F-AE96-843F2405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63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0E2EC-69C2-47E3-9268-B79A9013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601CD-682E-47D3-8474-3B8F5AD4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864EC-CF2D-45AF-B587-56AE0BD7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93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9871-C26D-4D07-BAB8-6ED11A95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6B14-2533-4333-86D3-3FCFB7080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E9FFC-4A43-487F-BD9D-FCC1A9851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F1887-BC66-4CFF-BA88-4C374F22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306CE-7AA3-45E3-BF82-1406A058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E6070-79BD-420A-A62E-C324E1D9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259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3094-E0AF-47F6-AB72-9C388BF4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3B2F8-2B20-4028-8AA4-14509D08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76702-3ABA-4744-94B2-47422C75C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A47A1-7B69-46D4-88D8-748023B0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AE518-C9A3-4159-A536-693E1EC4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C8674-DF8D-4093-9D37-334A8581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014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0466B-8F72-4A53-A678-50DD2942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56624-F828-498A-BE56-30A4515B3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F220E-1B09-44AA-BFAF-B32184F2E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9122-9D54-42DD-997E-0F1A0D28D2DE}" type="datetimeFigureOut">
              <a:rPr lang="en-IE" smtClean="0"/>
              <a:t>03/04/2024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5BB2D-92DA-435E-A843-CDADFED9B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0E92C-12C5-4CB8-A38E-F02D8F4AD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AD5B-817F-4734-AF46-462A99A15E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657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6A144-DD31-43CE-B711-103111D8B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" t="9091" r="22678"/>
          <a:stretch/>
        </p:blipFill>
        <p:spPr>
          <a:xfrm>
            <a:off x="3523485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16231-FCC8-4318-AF45-359192D5C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66" y="1094130"/>
            <a:ext cx="10532510" cy="104354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/>
              <a:t>Grant proposals writing: Lessons learned…</a:t>
            </a:r>
            <a:endParaRPr lang="en-IE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F8865-9156-484B-BF68-A5C09AD26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666" y="4990147"/>
            <a:ext cx="5773530" cy="120814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Prof. Jennifer Mahony</a:t>
            </a:r>
          </a:p>
          <a:p>
            <a:pPr algn="l"/>
            <a:r>
              <a:rPr lang="en-US" sz="2000" dirty="0"/>
              <a:t>School of Microbiology &amp; APC Microbiome Ireland </a:t>
            </a:r>
            <a:endParaRPr lang="en-IE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350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C46EF-8719-4871-A9F6-F41266481FDD}"/>
              </a:ext>
            </a:extLst>
          </p:cNvPr>
          <p:cNvSpPr txBox="1"/>
          <p:nvPr/>
        </p:nvSpPr>
        <p:spPr>
          <a:xfrm>
            <a:off x="311426" y="-635000"/>
            <a:ext cx="1156914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3200" b="1" dirty="0"/>
          </a:p>
          <a:p>
            <a:r>
              <a:rPr lang="en-US" sz="3200" b="1" dirty="0"/>
              <a:t>Summary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Planning is 90% of the application – informing all stakeholders, scientific plan, knowing the requirements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Have a clear vision of your plan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Use graphics/flow diagrams to complement the text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Allow plenty of time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Discuss, review and get feedback</a:t>
            </a:r>
          </a:p>
          <a:p>
            <a:endParaRPr lang="en-US" sz="20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76417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B308E5-E325-4D05-9451-59ED12BA6151}"/>
              </a:ext>
            </a:extLst>
          </p:cNvPr>
          <p:cNvSpPr txBox="1"/>
          <p:nvPr/>
        </p:nvSpPr>
        <p:spPr>
          <a:xfrm>
            <a:off x="4257694" y="430789"/>
            <a:ext cx="8969698" cy="568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FB868-28DE-452E-AA5A-E518791E510C}"/>
              </a:ext>
            </a:extLst>
          </p:cNvPr>
          <p:cNvSpPr txBox="1"/>
          <p:nvPr/>
        </p:nvSpPr>
        <p:spPr>
          <a:xfrm>
            <a:off x="354602" y="216626"/>
            <a:ext cx="869781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1" dirty="0"/>
              <a:t>My funding journey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15CEB-3E16-4161-9829-D2E137BD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6" y="2783119"/>
            <a:ext cx="2093384" cy="2084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BD821E-4295-44D9-A8DB-51454730422A}"/>
              </a:ext>
            </a:extLst>
          </p:cNvPr>
          <p:cNvSpPr txBox="1"/>
          <p:nvPr/>
        </p:nvSpPr>
        <p:spPr>
          <a:xfrm>
            <a:off x="180810" y="1591337"/>
            <a:ext cx="1941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2003: IRC PhD funding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74AD00-D03B-4D6A-837E-88C8032EE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938" y="2764129"/>
            <a:ext cx="3542027" cy="2086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9F577B-1663-47C2-962F-53A51CD484E4}"/>
              </a:ext>
            </a:extLst>
          </p:cNvPr>
          <p:cNvSpPr txBox="1"/>
          <p:nvPr/>
        </p:nvSpPr>
        <p:spPr>
          <a:xfrm>
            <a:off x="2662491" y="1591337"/>
            <a:ext cx="31904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2013: SFI – TIDA ~€100k</a:t>
            </a:r>
          </a:p>
          <a:p>
            <a:endParaRPr lang="en-IE" dirty="0"/>
          </a:p>
          <a:p>
            <a:r>
              <a:rPr lang="en-IE" dirty="0"/>
              <a:t>2015/6: Bill &amp; Melinda Gates Foundation ~€90k</a:t>
            </a:r>
          </a:p>
          <a:p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DB943E-3EE7-4148-824E-7A7D929FDDEA}"/>
              </a:ext>
            </a:extLst>
          </p:cNvPr>
          <p:cNvSpPr txBox="1"/>
          <p:nvPr/>
        </p:nvSpPr>
        <p:spPr>
          <a:xfrm>
            <a:off x="6016399" y="1323440"/>
            <a:ext cx="35666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/>
          </a:p>
          <a:p>
            <a:r>
              <a:rPr lang="en-IE" dirty="0"/>
              <a:t>2016: SFI – SIRG €400k</a:t>
            </a:r>
          </a:p>
          <a:p>
            <a:endParaRPr lang="en-IE" dirty="0"/>
          </a:p>
          <a:p>
            <a:r>
              <a:rPr lang="en-IE" dirty="0"/>
              <a:t>2018-present: Industry-funded projects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3B6649-FE31-45EA-ACC7-05D60EAB5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26"/>
          <a:stretch/>
        </p:blipFill>
        <p:spPr>
          <a:xfrm>
            <a:off x="6096000" y="2764129"/>
            <a:ext cx="3288837" cy="20863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2C3C8C-19DF-4ADD-9594-48346E3C6C7D}"/>
              </a:ext>
            </a:extLst>
          </p:cNvPr>
          <p:cNvSpPr txBox="1"/>
          <p:nvPr/>
        </p:nvSpPr>
        <p:spPr>
          <a:xfrm>
            <a:off x="3517900" y="5998829"/>
            <a:ext cx="9254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1" dirty="0">
                <a:solidFill>
                  <a:srgbClr val="00B0F0"/>
                </a:solidFill>
              </a:rPr>
              <a:t>These were the successfully funded projects……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DEB27-5D14-43B9-BD79-DCF018138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438" y="2783119"/>
            <a:ext cx="2776807" cy="20674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D6EAF7-DA34-4330-8F46-26E38C8F895B}"/>
              </a:ext>
            </a:extLst>
          </p:cNvPr>
          <p:cNvSpPr txBox="1"/>
          <p:nvPr/>
        </p:nvSpPr>
        <p:spPr>
          <a:xfrm>
            <a:off x="9404777" y="611437"/>
            <a:ext cx="2976034" cy="1895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Adobe Gothic Std B" panose="020B08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a typeface="Adobe Gothic Std B" panose="020B0800000000000000" pitchFamily="34" charset="-128"/>
              </a:rPr>
              <a:t>2020: IRC enterprise PG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a typeface="Adobe Gothic Std B" panose="020B0800000000000000" pitchFamily="34" charset="-128"/>
              </a:rPr>
              <a:t>2021:  DAFM €1M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a typeface="Adobe Gothic Std B" panose="020B0800000000000000" pitchFamily="34" charset="-128"/>
              </a:rPr>
              <a:t>2021:   SFI Frontiers of the Future €400k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ea typeface="Adobe Gothic Std B" panose="020B0800000000000000" pitchFamily="34" charset="-128"/>
              </a:rPr>
              <a:t>2023: INSPIRE PD</a:t>
            </a:r>
            <a:endParaRPr lang="en-US" dirty="0">
              <a:ea typeface="Adobe Gothic Std B" panose="020B08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CD49D8-BBE9-40A5-87C8-7FBEDFEBF35A}"/>
              </a:ext>
            </a:extLst>
          </p:cNvPr>
          <p:cNvSpPr txBox="1"/>
          <p:nvPr/>
        </p:nvSpPr>
        <p:spPr>
          <a:xfrm>
            <a:off x="709992" y="4938656"/>
            <a:ext cx="105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PhD</a:t>
            </a:r>
            <a:endParaRPr lang="en-IE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555469-6C9D-4747-82AC-EA05CF4772D7}"/>
              </a:ext>
            </a:extLst>
          </p:cNvPr>
          <p:cNvSpPr txBox="1"/>
          <p:nvPr/>
        </p:nvSpPr>
        <p:spPr>
          <a:xfrm>
            <a:off x="3789012" y="5010666"/>
            <a:ext cx="105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Post-doc</a:t>
            </a:r>
            <a:endParaRPr lang="en-IE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809990-ECDE-4E98-816A-4DABA1E72ED8}"/>
              </a:ext>
            </a:extLst>
          </p:cNvPr>
          <p:cNvSpPr txBox="1"/>
          <p:nvPr/>
        </p:nvSpPr>
        <p:spPr>
          <a:xfrm>
            <a:off x="6857121" y="4991100"/>
            <a:ext cx="176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 Fellow</a:t>
            </a:r>
            <a:endParaRPr lang="en-IE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DC029-1268-4506-B39B-DEC2E393813B}"/>
              </a:ext>
            </a:extLst>
          </p:cNvPr>
          <p:cNvSpPr txBox="1"/>
          <p:nvPr/>
        </p:nvSpPr>
        <p:spPr>
          <a:xfrm>
            <a:off x="10187299" y="4981625"/>
            <a:ext cx="105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Lecturer</a:t>
            </a:r>
            <a:endParaRPr lang="en-IE" b="1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125E20F-2DD2-44E4-97BD-1EE8859ECC8D}"/>
              </a:ext>
            </a:extLst>
          </p:cNvPr>
          <p:cNvSpPr/>
          <p:nvPr/>
        </p:nvSpPr>
        <p:spPr>
          <a:xfrm>
            <a:off x="1689313" y="5049344"/>
            <a:ext cx="1211693" cy="145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B0CC73E-5FC5-40C4-BBE3-E23BA3453198}"/>
              </a:ext>
            </a:extLst>
          </p:cNvPr>
          <p:cNvSpPr/>
          <p:nvPr/>
        </p:nvSpPr>
        <p:spPr>
          <a:xfrm>
            <a:off x="8827357" y="5140838"/>
            <a:ext cx="1211693" cy="145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0B5E58B-77B4-414F-B7EB-46D089166596}"/>
              </a:ext>
            </a:extLst>
          </p:cNvPr>
          <p:cNvSpPr/>
          <p:nvPr/>
        </p:nvSpPr>
        <p:spPr>
          <a:xfrm>
            <a:off x="5221252" y="5128750"/>
            <a:ext cx="1211693" cy="145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96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0" grpId="0"/>
      <p:bldP spid="23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6E4A77-3A44-40D3-8ADC-619C0592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404"/>
            <a:ext cx="12170833" cy="5953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3F7012-45B2-45A9-AFCA-619C4A4AB1FF}"/>
              </a:ext>
            </a:extLst>
          </p:cNvPr>
          <p:cNvSpPr/>
          <p:nvPr/>
        </p:nvSpPr>
        <p:spPr>
          <a:xfrm>
            <a:off x="5384800" y="127000"/>
            <a:ext cx="3784600" cy="1447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42498-114B-4AC0-9197-2C69BE8B8826}"/>
              </a:ext>
            </a:extLst>
          </p:cNvPr>
          <p:cNvSpPr txBox="1"/>
          <p:nvPr/>
        </p:nvSpPr>
        <p:spPr>
          <a:xfrm>
            <a:off x="9271000" y="374471"/>
            <a:ext cx="242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what we want to do but first…….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4794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FEF511-96FE-476E-9539-630BA5630A74}"/>
              </a:ext>
            </a:extLst>
          </p:cNvPr>
          <p:cNvSpPr txBox="1"/>
          <p:nvPr/>
        </p:nvSpPr>
        <p:spPr>
          <a:xfrm>
            <a:off x="279400" y="546100"/>
            <a:ext cx="11404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Things you need to know before you begin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What do you want to do?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Who can help you develop (NOT formulate!) your plan if you are early stage?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Who will fund this research?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What am I eligible to apply for?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Establish collaborative network if it can support the application/the project outcomes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IE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90C14-7638-42C9-AE68-14EF6B3D9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692" y="0"/>
            <a:ext cx="3256308" cy="24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8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10CC6E-20CA-41B7-9CE3-C5B9A82DBFD4}"/>
              </a:ext>
            </a:extLst>
          </p:cNvPr>
          <p:cNvSpPr txBox="1"/>
          <p:nvPr/>
        </p:nvSpPr>
        <p:spPr>
          <a:xfrm>
            <a:off x="63244" y="95391"/>
            <a:ext cx="803026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Collaborations: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Collaborators may receive no financial reward from your proposal but </a:t>
            </a:r>
            <a:r>
              <a:rPr lang="en-US" sz="2000" b="1" dirty="0"/>
              <a:t>you are asking them to support you- </a:t>
            </a:r>
            <a:r>
              <a:rPr lang="en-US" sz="2000" dirty="0"/>
              <a:t>give them time to prepare support letters/CVs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DORA compliant CVs may not be standard in all countries so this may take time to prepare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Identify your collaborative network- possibility of interdisciplinary/complementary approaches?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Funding landscape:</a:t>
            </a:r>
          </a:p>
          <a:p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dirty="0"/>
              <a:t>What funding </a:t>
            </a:r>
            <a:r>
              <a:rPr lang="en-US" sz="2000" dirty="0" err="1"/>
              <a:t>programmes</a:t>
            </a:r>
            <a:r>
              <a:rPr lang="en-US" sz="2000" dirty="0"/>
              <a:t> are you eligible to apply to? (National, EU, Philanthropic)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Who in the Research Office can support you?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Reach out to the Research Office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endParaRPr lang="en-IE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29468-742E-4789-AFBD-407B8338D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955" y="1390650"/>
            <a:ext cx="2247900" cy="20383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093581-B332-4F04-946F-58550A514BED}"/>
              </a:ext>
            </a:extLst>
          </p:cNvPr>
          <p:cNvGrpSpPr/>
          <p:nvPr/>
        </p:nvGrpSpPr>
        <p:grpSpPr>
          <a:xfrm>
            <a:off x="9077728" y="3671008"/>
            <a:ext cx="2247900" cy="1717292"/>
            <a:chOff x="8960955" y="3680988"/>
            <a:chExt cx="2460555" cy="1786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D2E3BE-F0DC-4F1A-BCF8-DA33D8D52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8109" y="4013949"/>
              <a:ext cx="1453401" cy="145340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B221E4-1319-4CB3-BCA2-5C5D6B3E2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0955" y="3680988"/>
              <a:ext cx="1453401" cy="66592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2DD6D7-D12F-451B-8337-85C7079A4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0" y="4396802"/>
            <a:ext cx="1750115" cy="1090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AFFF7-BDA8-4272-81FE-73E5AB7D7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1615" y="4903551"/>
            <a:ext cx="1777644" cy="1167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EF294-8D3F-453F-A26E-07E12FFFD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9545" y="5232864"/>
            <a:ext cx="1258564" cy="1258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A6E85-8CAB-4CC9-A592-7262B7516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8109" y="5849882"/>
            <a:ext cx="2005633" cy="9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1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9FA72-37A4-45DE-9152-D1720D352EA4}"/>
              </a:ext>
            </a:extLst>
          </p:cNvPr>
          <p:cNvSpPr txBox="1"/>
          <p:nvPr/>
        </p:nvSpPr>
        <p:spPr>
          <a:xfrm>
            <a:off x="457200" y="603598"/>
            <a:ext cx="7177830" cy="53527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Advice for early career researchers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Choose your mentor carefully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Communicate well with your mentor &amp; learn from them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Don’t be afraid of critique- it will make your proposals stronger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must be an all-rounder: a scientific leader, a project manager, administrator and a financial whizz!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are the leader- don’t be afraid to shine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39CB4-6D34-4735-816E-17E3F58C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" r="-1" b="-1"/>
          <a:stretch/>
        </p:blipFill>
        <p:spPr>
          <a:xfrm>
            <a:off x="7635030" y="1827662"/>
            <a:ext cx="4170530" cy="32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AE199-E882-4B43-BEFE-0F4799E2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272" y="494409"/>
            <a:ext cx="6564621" cy="5898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448AE1-7159-400A-8B00-4BFF2E94E408}"/>
              </a:ext>
            </a:extLst>
          </p:cNvPr>
          <p:cNvSpPr txBox="1"/>
          <p:nvPr/>
        </p:nvSpPr>
        <p:spPr>
          <a:xfrm>
            <a:off x="292359" y="177282"/>
            <a:ext cx="64795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General tips</a:t>
            </a:r>
          </a:p>
          <a:p>
            <a:endParaRPr lang="en-US" sz="2800" b="1" dirty="0"/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Be clear on </a:t>
            </a:r>
            <a:r>
              <a:rPr lang="en-US" sz="2000" i="1" dirty="0"/>
              <a:t>what </a:t>
            </a:r>
            <a:r>
              <a:rPr lang="en-US" sz="2000" dirty="0"/>
              <a:t>you are proposing, </a:t>
            </a:r>
            <a:r>
              <a:rPr lang="en-US" sz="2000" i="1" dirty="0"/>
              <a:t>why</a:t>
            </a:r>
            <a:r>
              <a:rPr lang="en-US" sz="2000" dirty="0"/>
              <a:t> it is important and </a:t>
            </a:r>
            <a:r>
              <a:rPr lang="en-US" sz="2000" i="1" dirty="0"/>
              <a:t>how </a:t>
            </a:r>
            <a:r>
              <a:rPr lang="en-US" sz="2000" dirty="0"/>
              <a:t>it is different/better than current approaches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Demonstrate how you are going to </a:t>
            </a:r>
            <a:r>
              <a:rPr lang="en-US" sz="2000" b="1" dirty="0"/>
              <a:t>break scientific boundaries </a:t>
            </a:r>
            <a:r>
              <a:rPr lang="en-US" sz="2000" dirty="0"/>
              <a:t>and how it will </a:t>
            </a:r>
            <a:r>
              <a:rPr lang="en-US" sz="2000" b="1" dirty="0"/>
              <a:t>impact </a:t>
            </a:r>
            <a:r>
              <a:rPr lang="en-US" sz="2000" dirty="0"/>
              <a:t>the field and society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Consider your budget carefully and provide a clear justification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Highlight clearly </a:t>
            </a:r>
            <a:r>
              <a:rPr lang="en-US" sz="2000" b="1" dirty="0"/>
              <a:t>preliminary data </a:t>
            </a:r>
            <a:r>
              <a:rPr lang="en-US" sz="2000" dirty="0"/>
              <a:t>to support your hypothesis and to provide confidence that </a:t>
            </a:r>
            <a:r>
              <a:rPr lang="en-US" sz="2000" u="sng" dirty="0"/>
              <a:t>you will succeed</a:t>
            </a:r>
          </a:p>
          <a:p>
            <a:pPr marL="342900" indent="-342900">
              <a:buAutoNum type="arabicPeriod"/>
            </a:pPr>
            <a:endParaRPr lang="en-US" sz="2000" u="sng" dirty="0"/>
          </a:p>
          <a:p>
            <a:pPr marL="342900" indent="-342900">
              <a:buAutoNum type="arabicPeriod"/>
            </a:pPr>
            <a:r>
              <a:rPr lang="en-US" sz="2000" b="1" dirty="0"/>
              <a:t>Believe</a:t>
            </a:r>
            <a:r>
              <a:rPr lang="en-US" sz="2000" dirty="0"/>
              <a:t> in what you are trying to sell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If you are not awarded, keep trying!!!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13828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D70C95-E806-4783-BCC0-AA438AABC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044" y="4779422"/>
            <a:ext cx="4556064" cy="2209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1AB1A-BDA1-4916-8374-0A201F35524C}"/>
              </a:ext>
            </a:extLst>
          </p:cNvPr>
          <p:cNvSpPr txBox="1"/>
          <p:nvPr/>
        </p:nvSpPr>
        <p:spPr>
          <a:xfrm>
            <a:off x="477078" y="516835"/>
            <a:ext cx="11575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General tips……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Break up text with appropriate figures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Clearly identify and highlight your objectives- maybe a text box to highlight this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IE" sz="2400" dirty="0"/>
              <a:t>Present deliverables clearly</a:t>
            </a:r>
          </a:p>
          <a:p>
            <a:pPr marL="285750" indent="-285750">
              <a:buFontTx/>
              <a:buChar char="-"/>
            </a:pPr>
            <a:endParaRPr lang="en-IE" sz="2400" dirty="0"/>
          </a:p>
          <a:p>
            <a:pPr marL="285750" indent="-285750">
              <a:buFontTx/>
              <a:buChar char="-"/>
            </a:pPr>
            <a:r>
              <a:rPr lang="en-IE" sz="2400" dirty="0"/>
              <a:t>Provide clear timelines and delineate who is responsible for what activity – Gantt chart</a:t>
            </a:r>
          </a:p>
        </p:txBody>
      </p:sp>
    </p:spTree>
    <p:extLst>
      <p:ext uri="{BB962C8B-B14F-4D97-AF65-F5344CB8AC3E}">
        <p14:creationId xmlns:p14="http://schemas.microsoft.com/office/powerpoint/2010/main" val="331405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24381-858C-4DD2-A7A6-1C3182296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9" t="43526" r="60870" b="15894"/>
          <a:stretch/>
        </p:blipFill>
        <p:spPr>
          <a:xfrm>
            <a:off x="318052" y="1709530"/>
            <a:ext cx="8301163" cy="3458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41214-EAB1-4495-9E58-8EEAB0FAAA27}"/>
              </a:ext>
            </a:extLst>
          </p:cNvPr>
          <p:cNvSpPr txBox="1"/>
          <p:nvPr/>
        </p:nvSpPr>
        <p:spPr>
          <a:xfrm>
            <a:off x="691322" y="64681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Feedback and input from research office</a:t>
            </a:r>
            <a:endParaRPr lang="en-IE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7ECE2-F738-46DA-B963-4DEF35179F87}"/>
              </a:ext>
            </a:extLst>
          </p:cNvPr>
          <p:cNvSpPr/>
          <p:nvPr/>
        </p:nvSpPr>
        <p:spPr>
          <a:xfrm>
            <a:off x="6255026" y="3034748"/>
            <a:ext cx="1205948" cy="2650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197161-7737-495C-9307-6BB9AE405966}"/>
              </a:ext>
            </a:extLst>
          </p:cNvPr>
          <p:cNvSpPr/>
          <p:nvPr/>
        </p:nvSpPr>
        <p:spPr>
          <a:xfrm>
            <a:off x="6255026" y="3564282"/>
            <a:ext cx="1205948" cy="2650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70B62-5685-4DC5-A4B7-43D5A7AD3B50}"/>
              </a:ext>
            </a:extLst>
          </p:cNvPr>
          <p:cNvSpPr txBox="1"/>
          <p:nvPr/>
        </p:nvSpPr>
        <p:spPr>
          <a:xfrm>
            <a:off x="9004300" y="1689653"/>
            <a:ext cx="257810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Highlight in boldface key words to </a:t>
            </a:r>
            <a:r>
              <a:rPr lang="en-US" dirty="0" err="1"/>
              <a:t>emphasise</a:t>
            </a:r>
            <a:r>
              <a:rPr lang="en-US" dirty="0"/>
              <a:t> your message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Consistency in writing approach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Taking ownership of your work and ideas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DFF7E-8BAF-4DAE-A7AE-ED01AE0EFE00}"/>
              </a:ext>
            </a:extLst>
          </p:cNvPr>
          <p:cNvSpPr txBox="1"/>
          <p:nvPr/>
        </p:nvSpPr>
        <p:spPr>
          <a:xfrm>
            <a:off x="578678" y="581107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Feedback from colleagues and peers, mentors etc. </a:t>
            </a:r>
          </a:p>
          <a:p>
            <a:r>
              <a:rPr lang="en-US" sz="2000" b="1" dirty="0"/>
              <a:t>Discuss your ideas with people you trust, honest feedback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367171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9C042A037AC40B184ED8F5E6331F1" ma:contentTypeVersion="13" ma:contentTypeDescription="Create a new document." ma:contentTypeScope="" ma:versionID="b9b8e277a0ae32ea4467bd5641824304">
  <xsd:schema xmlns:xsd="http://www.w3.org/2001/XMLSchema" xmlns:xs="http://www.w3.org/2001/XMLSchema" xmlns:p="http://schemas.microsoft.com/office/2006/metadata/properties" xmlns:ns3="ee11d739-6353-44e1-92e2-fbedab809d43" xmlns:ns4="f8b786de-7fc1-45a7-9c5e-8505481a591a" targetNamespace="http://schemas.microsoft.com/office/2006/metadata/properties" ma:root="true" ma:fieldsID="d109a221a031fe3f8093df076c488de0" ns3:_="" ns4:_="">
    <xsd:import namespace="ee11d739-6353-44e1-92e2-fbedab809d43"/>
    <xsd:import namespace="f8b786de-7fc1-45a7-9c5e-8505481a59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1d739-6353-44e1-92e2-fbedab809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786de-7fc1-45a7-9c5e-8505481a5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586FA-F20D-44C9-B6E1-3B837A37003E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ee11d739-6353-44e1-92e2-fbedab809d43"/>
    <ds:schemaRef ds:uri="f8b786de-7fc1-45a7-9c5e-8505481a591a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8A1D2C5-3D7E-44C1-A205-6D3521925C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69BEC8-39D5-4EE3-83DE-B88D8F3CB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1d739-6353-44e1-92e2-fbedab809d43"/>
    <ds:schemaRef ds:uri="f8b786de-7fc1-45a7-9c5e-8505481a5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7455</TotalTime>
  <Words>521</Words>
  <Application>Microsoft Office PowerPoint</Application>
  <PresentationFormat>Widescreen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Gothic Std B</vt:lpstr>
      <vt:lpstr>Arial</vt:lpstr>
      <vt:lpstr>Calibri</vt:lpstr>
      <vt:lpstr>Calibri Light</vt:lpstr>
      <vt:lpstr>Cambria</vt:lpstr>
      <vt:lpstr>Wingdings</vt:lpstr>
      <vt:lpstr>Office Theme</vt:lpstr>
      <vt:lpstr>Grant proposals writing: Lessons learned…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SFI-IRC Pathway discussion</dc:title>
  <dc:creator>Mahony, Jennifer</dc:creator>
  <cp:lastModifiedBy>Jennifer Mahony</cp:lastModifiedBy>
  <cp:revision>5</cp:revision>
  <dcterms:created xsi:type="dcterms:W3CDTF">2021-06-01T12:35:35Z</dcterms:created>
  <dcterms:modified xsi:type="dcterms:W3CDTF">2024-04-03T15:05:37Z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0x010100BFA9C042A037AC40B184ED8F5E6331F1</vt:lpwstr>
  </property>
</Properties>
</file>